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6" r:id="rId4"/>
    <p:sldId id="268" r:id="rId5"/>
    <p:sldId id="269" r:id="rId6"/>
    <p:sldId id="270" r:id="rId7"/>
    <p:sldId id="267" r:id="rId8"/>
    <p:sldId id="271" r:id="rId9"/>
    <p:sldId id="273" r:id="rId10"/>
    <p:sldId id="272" r:id="rId11"/>
  </p:sldIdLst>
  <p:sldSz cx="12192000" cy="6858000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8F8F8"/>
    <a:srgbClr val="00FF00"/>
    <a:srgbClr val="FFCC00"/>
    <a:srgbClr val="3333CC"/>
    <a:srgbClr val="B2B2B2"/>
    <a:srgbClr val="33CC33"/>
    <a:srgbClr val="3366FF"/>
    <a:srgbClr val="66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 autoAdjust="0"/>
    <p:restoredTop sz="93817" autoAdjust="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18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CB74FE3-F908-47D9-9C21-98C21F3D7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-45720"/>
            <a:ext cx="9144000" cy="50292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sauuuuuuuuuuuuuuuuuuuuuuuuuuuuuuuuuuuuuuuuuuuuuuuuuuuuuuuu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5AE4EA0-9FFB-4E20-8A59-5001F89D99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/>
              <a:t>Prof. S. Scarsoglio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F1AA01-F6F8-49BD-9002-94C5363765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08F57-2423-4028-A890-6DC9341394B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7194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sauuuuuuuuuuuuuuuuuuuuuuuuuuuuuuuuuuuuuuuuuuuuuuuuuuuuuuuu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22A1-E0A3-456F-855D-7CB029B652E0}" type="datetimeFigureOut">
              <a:rPr lang="it-IT" smtClean="0"/>
              <a:t>24/11/2019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BA77-359A-4865-8A60-D67A2F2CB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738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874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B3FDC8-5F33-489C-BD82-C07BA2418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DD404-520E-42AE-877A-4378F36F4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02258B30-4B12-4ADE-BA72-DED379562444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APS-DFD 2019 Seattle WA, USA </a:t>
            </a:r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B352BFE4-309B-407E-8D8E-EFA504AA0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448800" cy="365126"/>
          </a:xfr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60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it-IT" dirty="0"/>
              <a:t>S. Scarsoglio, C. Gallo, L. Ridolfi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AFC06041-5354-4D1D-B15F-F1A83426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80"/>
            <a:ext cx="2743200" cy="365125"/>
          </a:xfrm>
          <a:solidFill>
            <a:srgbClr val="C00000"/>
          </a:solidFill>
        </p:spPr>
        <p:txBody>
          <a:bodyPr/>
          <a:lstStyle>
            <a:lvl1pPr algn="ctr">
              <a:defRPr sz="160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64119122-6B04-4EB7-A13C-7CCC4E1F8981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505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5207F3-1FA2-4187-936D-55DBA9E08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2C229-B59A-4ECE-8C72-43FC11C2E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7BE39B-0179-4ADD-98FD-87C3619C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52F9E-788B-477F-90C7-9D40304B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B2E1FB-6EFF-4C54-9099-9669B4065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68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FCBA828-4881-448D-813F-6A143685CD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1EA0FD-16B2-4790-9249-711FC1569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24720F-0586-4B68-A24F-D95656FB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8489DE-1005-480E-9908-FA1698EF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542012-961C-4EC3-9BDE-804D7298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76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0C1F-AFA2-418E-8FA0-1670C2331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6D39462-905F-45BA-8104-CCE7058DF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636548D-52E8-4AAA-A557-27EA4ACA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41103C-BFC2-41DB-9190-EA71E85F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EDD70D-CDE2-4A5B-B171-F217F3316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42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42778-0F36-4E0B-8A42-67097326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5D24A3-A8BE-4B26-9257-9D1466A68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8A40FA-2451-448E-BA79-691CFAEB7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C7B38F-9C77-4EDA-BAB5-480DF4A6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7F62E-4C19-4263-87CF-07A729DD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6818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5F82A-D7C1-4A74-8EFB-2F53DA31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BA0A6A-786A-4E3F-9EE0-AED7087E8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89E9CD-91D4-4466-87B7-FB62D90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4897A1-9FC8-44B0-B371-BAD9C82E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22C2B-AF50-407C-A341-D50956C5D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64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0EEB85-E587-42A8-AA25-034E1CE2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42057-B2B3-4592-9C16-39781C675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BA3D980-8E07-4825-8360-4A563C5BE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6BFD5E-5AA5-48CA-B846-8A7EBD45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78A5A3E-D096-4168-867F-EF644646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A4DF9F-01F6-4146-871D-19F6C6C1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234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B1E19-E391-4AE7-B154-19F6B6AD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BD8733-0A38-40D4-805F-E79DEBF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2C1554-4F15-4E37-B90F-E945ED883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D528EC4-ED2B-4D12-B817-89FD6BE8D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C55706-E6A8-4CA4-A912-8668FB4A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2F1D183-9C54-4DC3-AA2A-9E963797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A97B6AA-B894-403B-8B2F-7068FAD0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9FB5A3-435C-4705-B3F8-6EB662DA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3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798FE-1B83-410E-875A-32885A51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F5FD34E-461F-42DD-850F-F2F4949A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E0C1CC-F75E-429A-86B2-7528ED1E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1612311-F288-4D24-9771-2D3385F1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043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BB15F8E-6208-413D-BAC1-C7CF2DBC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D8CD9-7B0F-4697-94A9-590B3AD7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27D6FD-35F6-401D-9B06-5BB6F3003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888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B2FDB3-0EEA-49F5-A057-E0B314CC6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98AFD0-F736-4DD7-B19B-224FCD3D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589F5B-EC4C-42D6-9D83-991F2CAAF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ADF4DFB-7963-40E2-9FC0-7933EC79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12B6BA-EB88-4FF0-A976-80CF4412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108C4A-DBFA-43D7-BB91-1C7E2107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85FADF-4CE3-4AAD-977A-07E558CB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8C48ED-8569-4524-9D65-8C29259BD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10E570B-0784-4173-BB6E-B2DFA42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EB4C68B-F146-43A3-9096-5A264170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F7704-A5F4-42FD-ADE4-AA2D6E77B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99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204C8D-E583-4A85-B0A0-99207F9B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EE5FA3-A11A-4294-86A3-20A812293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13B876-7D9A-4310-9DA4-51A521DAF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030D48-43AB-4454-9A93-13FF398D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C11B63-5986-4D90-B500-AF3F4AD8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7A09B1-87D7-42E6-B905-EFA5BBE1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729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88BDEC-8EAC-4777-BF32-4AC96C68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FBE0AE-229E-4FFB-8FE3-9EAACCEE8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EF403-E392-4A66-9042-1BCDE982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28B017-0EBA-4CD4-9DDC-02DCA69E8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F52F13-BEA6-4256-A5BD-2F38314F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278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72202D-D6DB-43E4-AEB7-B7AA85F0F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7EDCF2-7510-41F5-BD0D-FDB6E1839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77644A-0871-4AE6-AB63-3A73D747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B1D0A22-E553-460A-A306-599B30FE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FFDBD9-066A-4C79-84BE-DA9F4AE8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5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4CA73B-C697-4788-B809-27765540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E16FD5-BAF5-43E2-9107-B9BF1436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599EE2-DA6C-4EDB-B001-E6E13D28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3BE0AD-BA21-40ED-B252-542E9DF9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E43DF5-16F4-45B9-9340-D99DAB2F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1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3F0D5-0B6B-4302-A73D-950B1403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73E33-44FF-43BF-9F36-2DEBBFEA8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0C7A39E-9D5D-41F0-B13D-63F8D412B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25F108-3537-4177-8299-1FA030AD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828124-F2A6-40CF-9001-8A4EBA30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3AAAB2-03D7-4E37-BABF-252278986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28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D234AE-1A62-4E03-8A83-FDF4E350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7C7C89F-4C77-4678-962E-EB872A51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336473-A24B-406C-95BA-7C085F688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03245E9-5EE1-4C95-8E84-8999BDD5A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701E1AD-0580-4A64-A474-FF85942F6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CEBE179-424D-49AC-87E7-A78DD4CC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6045A54-1B5F-44B4-9CB1-845CEDFF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EA8C3F-0FE6-4ABA-BD6D-2004090A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089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1599A1-74B5-4716-AB2A-ADF11931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866577-D37C-4A4E-BE81-2F19C724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4C5F4DC-3098-484F-B26D-550262C2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C26A30-8B4A-43D3-990E-EE60EF5B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720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0D67162-B830-4F2D-981D-65B9C775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B98EDE9-8728-4594-9997-1B66AFD6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04BBF8-F50C-4034-A308-4A0ABEAB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9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1B78B3-7328-4AFF-908C-78EE086B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ADFFB8-E6FA-4810-B683-412A6CABA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54489-5514-4ADC-A5C4-916EBD51F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78FFD3-13DD-4BBB-93FF-E4797ABE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372A7E-EFD4-48E2-B3F4-181F4110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FFE2C6-FEE0-4F58-B676-7B68ABB4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3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00986-F89D-47C4-B511-12698352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1CA57A1-8721-45B6-B353-C33D0E2FA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D6B47E-022E-4E96-964C-AD251FFA2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7666BC-1398-4F3F-8F2C-70064C34F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E3B2B8-07ED-46D7-B102-FC3ABB1B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251EB3-F042-4CC7-99DA-F087FE6B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46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40D0456-748F-44D1-AA93-163B4D09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79BD5-F203-4124-83AC-3B904BCA3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4AC018-7517-4CC9-9D40-5B70FCBF3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076EA5-BB00-4146-B675-6224BBB8CD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F683CE-2D42-4D89-9144-489733ED0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122-6B04-4EB7-A13C-7CCC4E1F89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0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C55073-FB7E-4A4A-A095-7FDDBFCF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874B30-5BD7-49D8-8FDF-EF7FB89B2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B9A2BA-27D9-483D-9E49-F0BDD4BA7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6F7124-D33E-4355-B705-43FD6098A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S. Scarsoglio, G. Iacobello, L. Ridolfi, M. Marro, P. Salizzoni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3D19D-2BD5-497F-80B0-DF9818607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EFCC1-D970-4F91-B853-8F948562CB7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641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E6A50976-2887-4BC4-8B38-3C543BCBB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5909" y="2385398"/>
            <a:ext cx="9640187" cy="1065641"/>
          </a:xfrm>
        </p:spPr>
        <p:txBody>
          <a:bodyPr>
            <a:noAutofit/>
          </a:bodyPr>
          <a:lstStyle/>
          <a:p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Stefania Scarsoglio</a:t>
            </a:r>
            <a:r>
              <a:rPr lang="it-IT" baseline="30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it-IT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Caterina Gallo</a:t>
            </a:r>
            <a:r>
              <a:rPr lang="it-IT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it-IT" dirty="0">
                <a:latin typeface="Helvetica" panose="020B0604020202020204" pitchFamily="34" charset="0"/>
                <a:cs typeface="Helvetica" panose="020B0604020202020204" pitchFamily="34" charset="0"/>
              </a:rPr>
              <a:t>, Luca Ridolfi</a:t>
            </a:r>
            <a:r>
              <a:rPr lang="it-IT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2546F2F-00D3-45EB-B389-C165665B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5564"/>
            <a:ext cx="2743200" cy="365125"/>
          </a:xfrm>
        </p:spPr>
        <p:txBody>
          <a:bodyPr/>
          <a:lstStyle/>
          <a:p>
            <a:fld id="{64119122-6B04-4EB7-A13C-7CCC4E1F8981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BC7328E8-FC55-40B9-9E67-685A68E3A76C}"/>
              </a:ext>
            </a:extLst>
          </p:cNvPr>
          <p:cNvSpPr/>
          <p:nvPr/>
        </p:nvSpPr>
        <p:spPr>
          <a:xfrm>
            <a:off x="1524000" y="753307"/>
            <a:ext cx="9299944" cy="141175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9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Multiscale modeling of the cardiovascular deconditioning during spaceflight</a:t>
            </a:r>
            <a:endParaRPr lang="it-IT" sz="3200" dirty="0">
              <a:solidFill>
                <a:schemeClr val="bg2">
                  <a:lumMod val="9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ottotitolo 2">
            <a:extLst>
              <a:ext uri="{FF2B5EF4-FFF2-40B4-BE49-F238E27FC236}">
                <a16:creationId xmlns:a16="http://schemas.microsoft.com/office/drawing/2014/main" id="{491F415D-D4E6-4670-9B36-130DC92D3702}"/>
              </a:ext>
            </a:extLst>
          </p:cNvPr>
          <p:cNvSpPr txBox="1">
            <a:spLocks/>
          </p:cNvSpPr>
          <p:nvPr/>
        </p:nvSpPr>
        <p:spPr>
          <a:xfrm>
            <a:off x="867353" y="3321621"/>
            <a:ext cx="10457292" cy="1065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Department of </a:t>
            </a:r>
            <a:r>
              <a:rPr lang="it-IT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Mechanical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sz="1800" dirty="0" err="1">
                <a:latin typeface="Helvetica" panose="020B0604020202020204" pitchFamily="34" charset="0"/>
                <a:cs typeface="Helvetica" panose="020B0604020202020204" pitchFamily="34" charset="0"/>
              </a:rPr>
              <a:t>Aerospace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 Engineering, Politecnico di Torino, Torino, Italy</a:t>
            </a:r>
          </a:p>
          <a:p>
            <a:r>
              <a:rPr lang="it-IT" sz="18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Department of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Environmental, Land and Infrastructure Engineering</a:t>
            </a:r>
            <a:r>
              <a:rPr lang="it-IT" sz="1800" dirty="0">
                <a:latin typeface="Helvetica" panose="020B0604020202020204" pitchFamily="34" charset="0"/>
                <a:cs typeface="Helvetica" panose="020B0604020202020204" pitchFamily="34" charset="0"/>
              </a:rPr>
              <a:t>, Politecnico di Torino, Torino, Italy</a:t>
            </a:r>
          </a:p>
          <a:p>
            <a:endParaRPr lang="it-IT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Immagine 3" descr="Immagine che contiene segnale, esterni&#10;&#10;Descrizione generata automaticamente">
            <a:extLst>
              <a:ext uri="{FF2B5EF4-FFF2-40B4-BE49-F238E27FC236}">
                <a16:creationId xmlns:a16="http://schemas.microsoft.com/office/drawing/2014/main" id="{0A1ADFCA-1464-457C-BEA1-DA0A873B0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4134795"/>
            <a:ext cx="1365504" cy="13655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64D623B-60E4-4327-B0E0-544BDA337DC8}"/>
              </a:ext>
            </a:extLst>
          </p:cNvPr>
          <p:cNvSpPr/>
          <p:nvPr/>
        </p:nvSpPr>
        <p:spPr>
          <a:xfrm>
            <a:off x="590549" y="5599770"/>
            <a:ext cx="1101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72nd Annual Meeting of the APS Division of Fluid Dynamics</a:t>
            </a:r>
          </a:p>
          <a:p>
            <a:pPr algn="ctr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November 23-26, 2019, Seattle, Washington, USA</a:t>
            </a:r>
            <a:endParaRPr lang="en-US" sz="2200" dirty="0"/>
          </a:p>
        </p:txBody>
      </p:sp>
      <p:sp>
        <p:nvSpPr>
          <p:cNvPr id="13" name="Segnaposto piè di pagina 3">
            <a:extLst>
              <a:ext uri="{FF2B5EF4-FFF2-40B4-BE49-F238E27FC236}">
                <a16:creationId xmlns:a16="http://schemas.microsoft.com/office/drawing/2014/main" id="{91EDAE99-BD6F-43F9-91EB-601771C4B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448800" cy="365127"/>
          </a:xfrm>
        </p:spPr>
        <p:txBody>
          <a:bodyPr/>
          <a:lstStyle/>
          <a:p>
            <a:r>
              <a:rPr lang="it-IT" dirty="0"/>
              <a:t>S. Scarsoglio, C. Gallo, L. Ridolfi</a:t>
            </a:r>
          </a:p>
        </p:txBody>
      </p:sp>
    </p:spTree>
    <p:extLst>
      <p:ext uri="{BB962C8B-B14F-4D97-AF65-F5344CB8AC3E}">
        <p14:creationId xmlns:p14="http://schemas.microsoft.com/office/powerpoint/2010/main" val="46422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0406592-B8D7-4EA2-8FCA-6853C21C6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F187DE9-B350-4DC7-8261-0EAFF668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C9A9A56-1507-442A-9638-F35E0D2FB84B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Background &amp; State of the Art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45829CA-47F4-4498-AD69-0648CC6E3535}"/>
              </a:ext>
            </a:extLst>
          </p:cNvPr>
          <p:cNvSpPr/>
          <p:nvPr/>
        </p:nvSpPr>
        <p:spPr>
          <a:xfrm>
            <a:off x="198921" y="1253953"/>
            <a:ext cx="828093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Long-term spaceflight leads to a constellation of cardiovascular changes, which concur to define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deconditioning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0G adaptation point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correlated to the level of orthostatic intolerance on reentry and poses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unsolved issues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regarding the optimal countermeasure program, exercise capacity and re-adaptation for spaceflights beyond 1 year.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Despite ground-based and in vivo measures, several hemodynamic aspects of the 0G spaceflight configuration are so far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hardly measurable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(e.g., right heart, organ blood supply and oxygen consumption).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Multiscale modeling approach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comparing 1G supine condition and 0G spaceflight to: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understand the underlying mechanisms leading to cardiovascular deconditioning; (ii) describe the hemodynamics of districts for which clinical data are not feasible and accurate. </a:t>
            </a:r>
          </a:p>
        </p:txBody>
      </p:sp>
      <p:pic>
        <p:nvPicPr>
          <p:cNvPr id="8" name="Immagine 7" descr="Immagine che contiene neve, sedendo, coperto, gruppo&#10;&#10;Descrizione generata automaticamente">
            <a:extLst>
              <a:ext uri="{FF2B5EF4-FFF2-40B4-BE49-F238E27FC236}">
                <a16:creationId xmlns:a16="http://schemas.microsoft.com/office/drawing/2014/main" id="{32B57887-59C4-4F59-924D-61FBF967F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634" y="1351476"/>
            <a:ext cx="2959193" cy="4455899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29BD660-BC9F-492D-9DB8-900611B668F9}"/>
              </a:ext>
            </a:extLst>
          </p:cNvPr>
          <p:cNvSpPr/>
          <p:nvPr/>
        </p:nvSpPr>
        <p:spPr>
          <a:xfrm>
            <a:off x="8886634" y="5846540"/>
            <a:ext cx="2959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 Parmitano EVA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4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mappa, screenshot&#10;&#10;Descrizione generata automaticamente">
            <a:extLst>
              <a:ext uri="{FF2B5EF4-FFF2-40B4-BE49-F238E27FC236}">
                <a16:creationId xmlns:a16="http://schemas.microsoft.com/office/drawing/2014/main" id="{750A532C-994B-487B-90FB-D4159271C7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3"/>
          <a:stretch/>
        </p:blipFill>
        <p:spPr>
          <a:xfrm>
            <a:off x="6850381" y="1457315"/>
            <a:ext cx="5097780" cy="4610807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E81A53-8A32-4884-AC11-72A9825E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29361-DBDA-4A5F-9240-9CA8C6697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A530D9-590F-49B2-933C-20375D301C10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multiscale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model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1875AD-ADD9-4734-B6C1-9C59D6083A4A}"/>
              </a:ext>
            </a:extLst>
          </p:cNvPr>
          <p:cNvSpPr/>
          <p:nvPr/>
        </p:nvSpPr>
        <p:spPr>
          <a:xfrm>
            <a:off x="243839" y="1494006"/>
            <a:ext cx="61845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model: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Large and medium arteries;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Axisymmetric vessel geometry and flow field;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Impermeable and tethered arterial walls;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Newtonian, laminar and incompressible blood;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0D model: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Arterioles, capillaries, venous return, pulmonary circulation, heart;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Network of resistances (viscosity), compliances (elasticity), inductances (inertia);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Baroreceptor model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Fluid dynamics variables: 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Pressure P, Volume V (Area A), Flow rate Q;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Governing equations for each region: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Continuity and momentum equations;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Constitutive relation between P and V (or A).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E50908F-4E9B-4A42-B365-5C19D94AB951}"/>
              </a:ext>
            </a:extLst>
          </p:cNvPr>
          <p:cNvSpPr/>
          <p:nvPr/>
        </p:nvSpPr>
        <p:spPr>
          <a:xfrm>
            <a:off x="11555928" y="3872200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endParaRPr lang="en-US" sz="200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6AC993E-4395-4433-AC05-73D73E1B528F}"/>
              </a:ext>
            </a:extLst>
          </p:cNvPr>
          <p:cNvSpPr/>
          <p:nvPr/>
        </p:nvSpPr>
        <p:spPr>
          <a:xfrm>
            <a:off x="7919671" y="5445707"/>
            <a:ext cx="513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0D</a:t>
            </a:r>
            <a:endParaRPr lang="en-US" sz="20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8CB0934-D09F-4F1E-A812-6B7ECC03021B}"/>
              </a:ext>
            </a:extLst>
          </p:cNvPr>
          <p:cNvSpPr/>
          <p:nvPr/>
        </p:nvSpPr>
        <p:spPr>
          <a:xfrm>
            <a:off x="9204657" y="5668487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0D-1D</a:t>
            </a:r>
            <a:endParaRPr lang="en-US" sz="200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C993975-14C4-49D1-B831-D54EE529CE9A}"/>
              </a:ext>
            </a:extLst>
          </p:cNvPr>
          <p:cNvSpPr/>
          <p:nvPr/>
        </p:nvSpPr>
        <p:spPr>
          <a:xfrm>
            <a:off x="8307616" y="1105864"/>
            <a:ext cx="15231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Baroreflex</a:t>
            </a:r>
            <a:r>
              <a:rPr lang="it-IT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7561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CC427DF0-F168-4DF4-8CD6-3117D36D6A9C}"/>
              </a:ext>
            </a:extLst>
          </p:cNvPr>
          <p:cNvSpPr/>
          <p:nvPr/>
        </p:nvSpPr>
        <p:spPr>
          <a:xfrm>
            <a:off x="474847" y="1327159"/>
            <a:ext cx="109342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Based on hemodynamic spaceflight data →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(e.g., 6 months) spaceflight conditions without ad hoc countermeasures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buClr>
                <a:srgbClr val="C00000"/>
              </a:buClr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Supine 1G </a:t>
            </a:r>
            <a:r>
              <a:rPr lang="it-IT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it-IT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(blue)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spaceflight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0G (red)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C64AB1-9C23-4360-A63B-55512237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8D4B3B-3CD9-413C-A7AC-4F374CCAD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37EA4F-A0BF-46ED-986B-5CDB6F4D7AD7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Methods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0G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spaceflight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setting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2AAC9F98-327B-4C42-8356-0EBF771E9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460846"/>
              </p:ext>
            </p:extLst>
          </p:nvPr>
        </p:nvGraphicFramePr>
        <p:xfrm>
          <a:off x="1130967" y="2229034"/>
          <a:ext cx="9930065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6878">
                  <a:extLst>
                    <a:ext uri="{9D8B030D-6E8A-4147-A177-3AD203B41FA5}">
                      <a16:colId xmlns:a16="http://schemas.microsoft.com/office/drawing/2014/main" val="1036669499"/>
                    </a:ext>
                  </a:extLst>
                </a:gridCol>
                <a:gridCol w="6853187">
                  <a:extLst>
                    <a:ext uri="{9D8B030D-6E8A-4147-A177-3AD203B41FA5}">
                      <a16:colId xmlns:a16="http://schemas.microsoft.com/office/drawing/2014/main" val="1849727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Cardiovascular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mechanisms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Modeling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volume shift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 ml: Lower body volume ↓,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body volume ↑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350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volume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- 11.5%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volume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3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Ventricular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pulmonary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compliances ↑,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volume ↓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35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Legs venous compliance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+27%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19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Arterial resistances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Vertebral and carotid arteries: +10%, Lower body: 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44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Baroreflex</a:t>
                      </a:r>
                      <a:r>
                        <a:rPr lang="it-IT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</a:t>
                      </a:r>
                      <a:endParaRPr lang="it-IT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HR: +13%, Baseline pressure: 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705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22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1383FD-AABC-450F-9EAE-522DC34C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03C5CA-F74C-41BB-A5DC-206A48B9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36ABAB-635B-4B2D-9B77-50F260EB869F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hemodynamic and cardiac parameters</a:t>
            </a:r>
          </a:p>
        </p:txBody>
      </p:sp>
      <p:graphicFrame>
        <p:nvGraphicFramePr>
          <p:cNvPr id="3" name="Tabella 6">
            <a:extLst>
              <a:ext uri="{FF2B5EF4-FFF2-40B4-BE49-F238E27FC236}">
                <a16:creationId xmlns:a16="http://schemas.microsoft.com/office/drawing/2014/main" id="{71E08007-ABBC-4B97-A279-57BB89519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434397"/>
              </p:ext>
            </p:extLst>
          </p:nvPr>
        </p:nvGraphicFramePr>
        <p:xfrm>
          <a:off x="1134385" y="1052573"/>
          <a:ext cx="9923229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5190">
                  <a:extLst>
                    <a:ext uri="{9D8B030D-6E8A-4147-A177-3AD203B41FA5}">
                      <a16:colId xmlns:a16="http://schemas.microsoft.com/office/drawing/2014/main" val="3959554976"/>
                    </a:ext>
                  </a:extLst>
                </a:gridCol>
                <a:gridCol w="2687541">
                  <a:extLst>
                    <a:ext uri="{9D8B030D-6E8A-4147-A177-3AD203B41FA5}">
                      <a16:colId xmlns:a16="http://schemas.microsoft.com/office/drawing/2014/main" val="3063529224"/>
                    </a:ext>
                  </a:extLst>
                </a:gridCol>
                <a:gridCol w="1439186">
                  <a:extLst>
                    <a:ext uri="{9D8B030D-6E8A-4147-A177-3AD203B41FA5}">
                      <a16:colId xmlns:a16="http://schemas.microsoft.com/office/drawing/2014/main" val="778653773"/>
                    </a:ext>
                  </a:extLst>
                </a:gridCol>
                <a:gridCol w="1089329">
                  <a:extLst>
                    <a:ext uri="{9D8B030D-6E8A-4147-A177-3AD203B41FA5}">
                      <a16:colId xmlns:a16="http://schemas.microsoft.com/office/drawing/2014/main" val="376734544"/>
                    </a:ext>
                  </a:extLst>
                </a:gridCol>
                <a:gridCol w="1367624">
                  <a:extLst>
                    <a:ext uri="{9D8B030D-6E8A-4147-A177-3AD203B41FA5}">
                      <a16:colId xmlns:a16="http://schemas.microsoft.com/office/drawing/2014/main" val="2292466512"/>
                    </a:ext>
                  </a:extLst>
                </a:gridCol>
                <a:gridCol w="1574359">
                  <a:extLst>
                    <a:ext uri="{9D8B030D-6E8A-4147-A177-3AD203B41FA5}">
                      <a16:colId xmlns:a16="http://schemas.microsoft.com/office/drawing/2014/main" val="1922805558"/>
                    </a:ext>
                  </a:extLst>
                </a:gridCol>
              </a:tblGrid>
              <a:tr h="307783"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Supine 1G</a:t>
                      </a:r>
                      <a:endParaRPr lang="en-US" sz="1900" dirty="0">
                        <a:solidFill>
                          <a:srgbClr val="3333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0G</a:t>
                      </a:r>
                      <a:endParaRPr lang="en-US" sz="19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475166"/>
                  </a:ext>
                </a:extLst>
              </a:tr>
              <a:tr h="307783">
                <a:tc rowSpan="5">
                  <a:txBody>
                    <a:bodyPr/>
                    <a:lstStyle/>
                    <a:p>
                      <a:pPr algn="ctr"/>
                      <a:endParaRPr lang="it-IT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contractility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performance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it-IT" sz="19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lves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[ml]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48.43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50.73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+4.75%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3308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it-IT" sz="19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lved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[ml]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123.96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112.43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-9.30%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[-5,-13]% 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35026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 [ml]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75.54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61.70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-18.32%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[-14%,-23%]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768397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 [%]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60.93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54.88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-9.93%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[-5%,-11%]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70325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 [l/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5.67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5.24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-7.58%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889936"/>
                  </a:ext>
                </a:extLst>
              </a:tr>
              <a:tr h="307783"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Cardiac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work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SW/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[J/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80.01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64.58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-19.29%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22444"/>
                  </a:ext>
                </a:extLst>
              </a:tr>
              <a:tr h="307783">
                <a:tc rowSpan="3">
                  <a:txBody>
                    <a:bodyPr/>
                    <a:lstStyle/>
                    <a:p>
                      <a:pPr algn="ctr"/>
                      <a:endParaRPr lang="it-IT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pressure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it-IT" sz="19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[mmHg]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121.03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104.82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-13.39%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164471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it-IT" sz="1900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dias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[mmHg]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69.99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65.16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-6.90%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008207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 [mmHg]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87.01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78.38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-9.92%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[-2%,-10%]</a:t>
                      </a:r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268606"/>
                  </a:ext>
                </a:extLst>
              </a:tr>
              <a:tr h="307783">
                <a:tc rowSpan="2"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Oxygen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consumption</a:t>
                      </a:r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TTI/min [mmHg s/min]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2590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2373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-8.38%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97195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RPP [mmHg/min]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9078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8905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-1.91%</a:t>
                      </a: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233941"/>
                  </a:ext>
                </a:extLst>
              </a:tr>
              <a:tr h="307783">
                <a:tc rowSpan="2"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Waveform</a:t>
                      </a:r>
                      <a:endParaRPr lang="it-IT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it-IT" sz="1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-41.18%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672502"/>
                  </a:ext>
                </a:extLst>
              </a:tr>
              <a:tr h="307783">
                <a:tc vMerge="1">
                  <a:txBody>
                    <a:bodyPr/>
                    <a:lstStyle/>
                    <a:p>
                      <a:pPr algn="ctr"/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 [mmHg]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3333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51.04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39.66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-22.30%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13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033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BB0E3DF-1408-4DFC-9453-84FE423D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S. Scarsoglio, C. Gallo, L. Ridolfi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E585D6-E410-4AF4-9991-E37176EB5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393DB6-7D33-412B-971F-46A16FFE53B0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pressure and flow rate mean levels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5CF68D6-BEAA-4282-B64F-A70A9316F4F0}"/>
              </a:ext>
            </a:extLst>
          </p:cNvPr>
          <p:cNvSpPr/>
          <p:nvPr/>
        </p:nvSpPr>
        <p:spPr>
          <a:xfrm>
            <a:off x="8558966" y="1334305"/>
            <a:ext cx="341696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values per beat: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_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P(t)dt/RR [mmHg]</a:t>
            </a:r>
          </a:p>
          <a:p>
            <a:pPr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_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 =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Q(t)dt/RR [ml/s]</a:t>
            </a:r>
          </a:p>
          <a:p>
            <a:pPr algn="just">
              <a:buClr>
                <a:srgbClr val="C0000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_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 changes homogeneous throughout the body → increased legs vein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_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 is ruled by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resistance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variations → lower body Q is enhanced, upper body Q is contrasted;</a:t>
            </a:r>
          </a:p>
        </p:txBody>
      </p:sp>
      <p:pic>
        <p:nvPicPr>
          <p:cNvPr id="14" name="Immagine 13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30B7EF5-90AC-40B6-8FBD-B2BE829AD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5" y="991745"/>
            <a:ext cx="8240800" cy="54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2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B330C5-5CA5-4AB5-A65D-D5CC163A2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4D05F5-E96B-438C-91A0-E5C128EC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992FE7-3AFD-46B7-AD3C-1B1D608E9249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waveform alterations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170249B-3EE2-4CFC-817E-ECA0D66D8192}"/>
              </a:ext>
            </a:extLst>
          </p:cNvPr>
          <p:cNvSpPr/>
          <p:nvPr/>
        </p:nvSpPr>
        <p:spPr>
          <a:xfrm>
            <a:off x="235116" y="1231715"/>
            <a:ext cx="3335856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Waveform parameters:</a:t>
            </a:r>
          </a:p>
          <a:p>
            <a:pPr>
              <a:buClr>
                <a:srgbClr val="C00000"/>
              </a:buClr>
            </a:pPr>
            <a:endParaRPr lang="it-IT" sz="2000" b="0" i="1" dirty="0">
              <a:latin typeface="Cambria Math" panose="02040503050406030204" pitchFamily="18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NSD =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|y’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1G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y’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0G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|dt’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t’=t/RR, y’=(y-µ)/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PP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NSD is higher for Q’ than P’;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variations higher in arterial than venous districts;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Highest PP variations in arteriole-venule regions.</a:t>
            </a:r>
          </a:p>
        </p:txBody>
      </p:sp>
      <p:pic>
        <p:nvPicPr>
          <p:cNvPr id="10" name="Immagine 9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ADB93DE-6810-4040-BD3A-8E473C4D1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/>
          <a:stretch/>
        </p:blipFill>
        <p:spPr>
          <a:xfrm>
            <a:off x="3764433" y="984776"/>
            <a:ext cx="8269453" cy="54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9311B0-FEF0-4681-8172-3A597394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A5EDB4-C7B0-44C8-84B1-3327FC00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D16A6A-5CCB-4B7D-BF46-12786A12E8E6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Discussion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&amp;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Conclusions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49C047B-1B25-4F41-BCCD-B6541416A0DF}"/>
              </a:ext>
            </a:extLst>
          </p:cNvPr>
          <p:cNvSpPr/>
          <p:nvPr/>
        </p:nvSpPr>
        <p:spPr>
          <a:xfrm>
            <a:off x="605589" y="1211194"/>
            <a:ext cx="109808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Cardiac work, oxygen consumption and contractility indexes, central mean and pulse pressures reduce →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cardiac deconditioning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Configuration of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sedentary lifestyle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to: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direct fluid dynamics effects; (ii) overall less challenging 0G environment;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Waveform variation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(horizontal and vertical stretching) → alteration of regular perfusion, mean pressure per beat, and average nutrient supply at the cellular level;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Cardiovascular scenario in 0G is not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per se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dramatic (e.g., clinically relevant contractility reduction if EF drops more than 20%) → less demanding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point;</a:t>
            </a: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0G cardiovascular framework becomes hazardous in view of: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Reentry on Earth or partial gravity restore (e.g., Moon/Mars);</a:t>
            </a:r>
          </a:p>
          <a:p>
            <a:pPr marL="800100" lvl="1" indent="-34290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request of exercise tolerance and physical capacity;</a:t>
            </a:r>
          </a:p>
          <a:p>
            <a:pPr algn="just">
              <a:buClr>
                <a:srgbClr val="C00000"/>
              </a:buClr>
            </a:pPr>
            <a:r>
              <a:rPr lang="en-US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Special attention to long missions asking for prompt physical capacity after landing.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396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89FB49-226A-4E7C-A180-D54E0F2DE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S. Scarsoglio, C. Gallo, L. Ridolfi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2135E9-23C7-4D3B-BA21-9CC2B4C7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19122-6B04-4EB7-A13C-7CCC4E1F8981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DBFCB5B-3527-49D1-8AA6-57A647F6D20F}"/>
              </a:ext>
            </a:extLst>
          </p:cNvPr>
          <p:cNvSpPr txBox="1"/>
          <p:nvPr/>
        </p:nvSpPr>
        <p:spPr>
          <a:xfrm>
            <a:off x="1" y="36150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bg2">
                  <a:lumMod val="9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Results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it-IT" sz="3200" dirty="0" err="1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arterial</a:t>
            </a:r>
            <a:r>
              <a:rPr lang="it-IT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proximal-to-distal tree</a:t>
            </a:r>
          </a:p>
        </p:txBody>
      </p:sp>
      <p:pic>
        <p:nvPicPr>
          <p:cNvPr id="9" name="Immagine 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54A99ED2-E50F-46EA-883D-345222E77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3930" r="12880" b="1102"/>
          <a:stretch/>
        </p:blipFill>
        <p:spPr>
          <a:xfrm>
            <a:off x="3073405" y="990437"/>
            <a:ext cx="6045190" cy="54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319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1022</Words>
  <Application>Microsoft Office PowerPoint</Application>
  <PresentationFormat>Widescreen</PresentationFormat>
  <Paragraphs>199</Paragraphs>
  <Slides>9</Slides>
  <Notes>1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Helvetica</vt:lpstr>
      <vt:lpstr>Wingdings</vt:lpstr>
      <vt:lpstr>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Stefania Scarsoglio</dc:creator>
  <cp:lastModifiedBy>Stefania Scarsoglio</cp:lastModifiedBy>
  <cp:revision>1769</cp:revision>
  <dcterms:created xsi:type="dcterms:W3CDTF">2018-10-09T16:51:24Z</dcterms:created>
  <dcterms:modified xsi:type="dcterms:W3CDTF">2019-11-24T06:42:50Z</dcterms:modified>
</cp:coreProperties>
</file>