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3366FF"/>
    <a:srgbClr val="3333CC"/>
    <a:srgbClr val="6600FF"/>
    <a:srgbClr val="6666FF"/>
    <a:srgbClr val="3399FF"/>
    <a:srgbClr val="0099FF"/>
    <a:srgbClr val="3333FF"/>
    <a:srgbClr val="00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 autoAdjust="0"/>
    <p:restoredTop sz="93817" autoAdjust="0"/>
  </p:normalViewPr>
  <p:slideViewPr>
    <p:cSldViewPr snapToGrid="0">
      <p:cViewPr varScale="1">
        <p:scale>
          <a:sx n="67" d="100"/>
          <a:sy n="67" d="100"/>
        </p:scale>
        <p:origin x="620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18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CB74FE3-F908-47D9-9C21-98C21F3D7E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-45720"/>
            <a:ext cx="9144000" cy="5029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sauuuuuuuuuuuuuuuuuuuuuuuuuuuuuuuuuuuuuuuuuuuuuuuuuuuuuuuu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5AE4EA0-9FFB-4E20-8A59-5001F89D99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dirty="0"/>
              <a:t>Prof. S. Scarsoglio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6F1AA01-F6F8-49BD-9002-94C5363765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08F57-2423-4028-A890-6DC9341394B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71946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sauuuuuuuuuuuuuuuuuuuuuuuuuuuuuuuuuuuuuuuuuuuuuuuuuuuuuuuu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222A1-E0A3-456F-855D-7CB029B652E0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CBA77-359A-4865-8A60-D67A2F2CB2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7387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874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B3FDC8-5F33-489C-BD82-C07BA2418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ADD404-520E-42AE-877A-4378F36F4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02258B30-4B12-4ADE-BA72-DED379562444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36512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MEDICON 2019 Coimbra, Portugal 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B352BFE4-309B-407E-8D8E-EFA504AA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448800" cy="365126"/>
          </a:xfr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60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it-IT" dirty="0"/>
              <a:t>S. Scarsoglio, L. Ridolfi, A. </a:t>
            </a:r>
            <a:r>
              <a:rPr lang="it-IT" dirty="0" err="1"/>
              <a:t>Saglietto</a:t>
            </a:r>
            <a:r>
              <a:rPr lang="it-IT" dirty="0"/>
              <a:t>, M. Anselmino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AFC06041-5354-4D1D-B15F-F1A83426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6"/>
            <a:ext cx="2743200" cy="365125"/>
          </a:xfrm>
          <a:solidFill>
            <a:srgbClr val="C00000"/>
          </a:solidFill>
        </p:spPr>
        <p:txBody>
          <a:bodyPr/>
          <a:lstStyle>
            <a:lvl1pPr algn="ctr">
              <a:defRPr sz="160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64119122-6B04-4EB7-A13C-7CCC4E1F898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505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5207F3-1FA2-4187-936D-55DBA9E0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282C229-B59A-4ECE-8C72-43FC11C2E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7BE39B-0179-4ADD-98FD-87C3619CC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D52F9E-788B-477F-90C7-9D40304BD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B2E1FB-6EFF-4C54-9099-9669B406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68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FCBA828-4881-448D-813F-6A143685C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1EA0FD-16B2-4790-9249-711FC1569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24720F-0586-4B68-A24F-D95656FB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8489DE-1005-480E-9908-FA1698EF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542012-961C-4EC3-9BDE-804D7298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766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B50C1F-AFA2-418E-8FA0-1670C2331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6D39462-905F-45BA-8104-CCE7058DF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6548D-52E8-4AAA-A557-27EA4ACA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41103C-BFC2-41DB-9190-EA71E85F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EDD70D-CDE2-4A5B-B171-F217F331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423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42778-0F36-4E0B-8A42-67097326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5D24A3-A8BE-4B26-9257-9D1466A68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8A40FA-2451-448E-BA79-691CFAEB7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C7B38F-9C77-4EDA-BAB5-480DF4A6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27F62E-4C19-4263-87CF-07A729DD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818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85F82A-D7C1-4A74-8EFB-2F53DA31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BA0A6A-786A-4E3F-9EE0-AED7087E8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89E9CD-91D4-4466-87B7-FB62D904D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4897A1-9FC8-44B0-B371-BAD9C82E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722C2B-AF50-407C-A341-D50956C5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643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0EEB85-E587-42A8-AA25-034E1CE2B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B42057-B2B3-4592-9C16-39781C675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BA3D980-8E07-4825-8360-4A563C5BE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76BFD5E-5AA5-48CA-B846-8A7EBD45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8A5A3E-D096-4168-867F-EF644646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A4DF9F-01F6-4146-871D-19F6C6C1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234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FB1E19-E391-4AE7-B154-19F6B6AD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BD8733-0A38-40D4-805F-E79DEBFBC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2C1554-4F15-4E37-B90F-E945ED883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D528EC4-ED2B-4D12-B817-89FD6BE8D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5C55706-E6A8-4CA4-A912-8668FB4A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2F1D183-9C54-4DC3-AA2A-9E963797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A97B6AA-B894-403B-8B2F-7068FAD0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9FB5A3-435C-4705-B3F8-6EB662DA3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435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1798FE-1B83-410E-875A-32885A517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F5FD34E-461F-42DD-850F-F2F4949A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E0C1CC-F75E-429A-86B2-7528ED1E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1612311-F288-4D24-9771-2D3385F1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043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BB15F8E-6208-413D-BAC1-C7CF2DBC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31D8CD9-7B0F-4697-94A9-590B3AD7A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27D6FD-35F6-401D-9B06-5BB6F300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888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B2FDB3-0EEA-49F5-A057-E0B314CC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98AFD0-F736-4DD7-B19B-224FCD3D2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89F5B-EC4C-42D6-9D83-991F2CAAF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ADF4DFB-7963-40E2-9FC0-7933EC79F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12B6BA-EB88-4FF0-A976-80CF4412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108C4A-DBFA-43D7-BB91-1C7E2107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78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85FADF-4CE3-4AAD-977A-07E558CB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8C48ED-8569-4524-9D65-8C29259BD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0E570B-0784-4173-BB6E-B2DFA425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B4C68B-F146-43A3-9096-5A264170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CF7704-A5F4-42FD-ADE4-AA2D6E77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996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204C8D-E583-4A85-B0A0-99207F9B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FEE5FA3-A11A-4294-86A3-20A812293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13B876-7D9A-4310-9DA4-51A521DAF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030D48-43AB-4454-9A93-13FF398D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C11B63-5986-4D90-B500-AF3F4AD8E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7A09B1-87D7-42E6-B905-EFA5BBE1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729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88BDEC-8EAC-4777-BF32-4AC96C68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FBE0AE-229E-4FFB-8FE3-9EAACCEE8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1EF403-E392-4A66-9042-1BCDE9822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28B017-0EBA-4CD4-9DDC-02DCA69E8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F52F13-BEA6-4256-A5BD-2F38314F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278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972202D-D6DB-43E4-AEB7-B7AA85F0F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27EDCF2-7510-41F5-BD0D-FDB6E1839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77644A-0871-4AE6-AB63-3A73D747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1D0A22-E553-460A-A306-599B30FE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FFDBD9-066A-4C79-84BE-DA9F4AE8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95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4CA73B-C697-4788-B809-27765540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E16FD5-BAF5-43E2-9107-B9BF14365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599EE2-DA6C-4EDB-B001-E6E13D288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3BE0AD-BA21-40ED-B252-542E9DF9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E43DF5-16F4-45B9-9340-D99DAB2F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18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A3F0D5-0B6B-4302-A73D-950B1403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73E33-44FF-43BF-9F36-2DEBBFEA8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0C7A39E-9D5D-41F0-B13D-63F8D412B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25F108-3537-4177-8299-1FA030AD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828124-F2A6-40CF-9001-8A4EBA30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3AAAB2-03D7-4E37-BABF-25227898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28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D234AE-1A62-4E03-8A83-FDF4E350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C7C89F-4C77-4678-962E-EB872A51B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4336473-A24B-406C-95BA-7C085F688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03245E9-5EE1-4C95-8E84-8999BDD5A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701E1AD-0580-4A64-A474-FF85942F6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CEBE179-424D-49AC-87E7-A78DD4CC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6045A54-1B5F-44B4-9CB1-845CEDFF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8EA8C3F-0FE6-4ABA-BD6D-2004090A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08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1599A1-74B5-4716-AB2A-ADF11931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8866577-D37C-4A4E-BE81-2F19C724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4C5F4DC-3098-484F-B26D-550262C2E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2C26A30-8B4A-43D3-990E-EE60EF5B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20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0D67162-B830-4F2D-981D-65B9C775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B98EDE9-8728-4594-9997-1B66AFD6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04BBF8-F50C-4034-A308-4A0ABEAB6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94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1B78B3-7328-4AFF-908C-78EE086B4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ADFFB8-E6FA-4810-B683-412A6CABA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A54489-5514-4ADC-A5C4-916EBD51F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78FFD3-13DD-4BBB-93FF-E4797ABE6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372A7E-EFD4-48E2-B3F4-181F4110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FFE2C6-FEE0-4F58-B676-7B68ABB4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3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C00986-F89D-47C4-B511-12698352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CA57A1-8721-45B6-B353-C33D0E2FA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4D6B47E-022E-4E96-964C-AD251FFA2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7666BC-1398-4F3F-8F2C-70064C34F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E3B2B8-07ED-46D7-B102-FC3ABB1B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251EB3-F042-4CC7-99DA-F087FE6B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46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40D0456-748F-44D1-AA93-163B4D09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A79BD5-F203-4124-83AC-3B904BCA3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4AC018-7517-4CC9-9D40-5B70FCBF3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076EA5-BB00-4146-B675-6224BBB8C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F683CE-2D42-4D89-9144-489733ED0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19122-6B04-4EB7-A13C-7CCC4E1F8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05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BC55073-FB7E-4A4A-A095-7FDDBFCF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874B30-5BD7-49D8-8FDF-EF7FB89B2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B9A2BA-27D9-483D-9E49-F0BDD4BA7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6F7124-D33E-4355-B705-43FD6098A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F3D19D-2BD5-497F-80B0-DF9818607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41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E6A50976-2887-4BC4-8B38-3C543BCBB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908" y="2258351"/>
            <a:ext cx="9640187" cy="1065641"/>
          </a:xfrm>
        </p:spPr>
        <p:txBody>
          <a:bodyPr>
            <a:noAutofit/>
          </a:bodyPr>
          <a:lstStyle/>
          <a:p>
            <a:r>
              <a:rPr lang="it-IT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Stefania Scarsoglio</a:t>
            </a:r>
            <a:r>
              <a:rPr lang="it-IT" baseline="30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it-IT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Luca Ridolfi</a:t>
            </a:r>
            <a:r>
              <a:rPr lang="it-IT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, Andrea Saglietto</a:t>
            </a:r>
            <a:r>
              <a:rPr lang="it-IT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, Matteo Anselmino</a:t>
            </a:r>
            <a:r>
              <a:rPr lang="it-IT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2546F2F-00D3-45EB-B389-C165665B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5562"/>
            <a:ext cx="2743200" cy="365125"/>
          </a:xfrm>
        </p:spPr>
        <p:txBody>
          <a:bodyPr/>
          <a:lstStyle/>
          <a:p>
            <a:fld id="{64119122-6B04-4EB7-A13C-7CCC4E1F8981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BC7328E8-FC55-40B9-9E67-685A68E3A76C}"/>
              </a:ext>
            </a:extLst>
          </p:cNvPr>
          <p:cNvSpPr/>
          <p:nvPr/>
        </p:nvSpPr>
        <p:spPr>
          <a:xfrm>
            <a:off x="1524000" y="657610"/>
            <a:ext cx="9299944" cy="1411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what extent does heart rate alter the cerebral hemodynamic patterns during atrial fibrillation?</a:t>
            </a:r>
            <a:endParaRPr lang="it-IT" sz="32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491F415D-D4E6-4670-9B36-130DC92D3702}"/>
              </a:ext>
            </a:extLst>
          </p:cNvPr>
          <p:cNvSpPr txBox="1">
            <a:spLocks/>
          </p:cNvSpPr>
          <p:nvPr/>
        </p:nvSpPr>
        <p:spPr>
          <a:xfrm>
            <a:off x="1652586" y="3184732"/>
            <a:ext cx="8886825" cy="1065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1,2</a:t>
            </a:r>
            <a:r>
              <a:rPr lang="it-IT" sz="1800" dirty="0">
                <a:latin typeface="Helvetica" panose="020B0604020202020204" pitchFamily="34" charset="0"/>
                <a:cs typeface="Helvetica" panose="020B0604020202020204" pitchFamily="34" charset="0"/>
              </a:rPr>
              <a:t>DIMEAS/DIATI, Politecnico di Torino, </a:t>
            </a:r>
            <a:r>
              <a:rPr lang="it-IT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Italy</a:t>
            </a: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it-IT" sz="18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it-IT" sz="1800" dirty="0">
                <a:latin typeface="Helvetica" panose="020B0604020202020204" pitchFamily="34" charset="0"/>
                <a:cs typeface="Helvetica" panose="020B0604020202020204" pitchFamily="34" charset="0"/>
              </a:rPr>
              <a:t>Division of </a:t>
            </a:r>
            <a:r>
              <a:rPr lang="it-IT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Cardiology</a:t>
            </a:r>
            <a:r>
              <a:rPr lang="it-IT" sz="1800" dirty="0">
                <a:latin typeface="Helvetica" panose="020B0604020202020204" pitchFamily="34" charset="0"/>
                <a:cs typeface="Helvetica" panose="020B0604020202020204" pitchFamily="34" charset="0"/>
              </a:rPr>
              <a:t>, “Città della Salute e della Scienza di Torino” Hospital, Department of </a:t>
            </a:r>
            <a:r>
              <a:rPr lang="it-IT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Medical</a:t>
            </a:r>
            <a:r>
              <a:rPr lang="it-IT" sz="1800" dirty="0">
                <a:latin typeface="Helvetica" panose="020B0604020202020204" pitchFamily="34" charset="0"/>
                <a:cs typeface="Helvetica" panose="020B0604020202020204" pitchFamily="34" charset="0"/>
              </a:rPr>
              <a:t> Sciences, Università di Torino, Torino, </a:t>
            </a:r>
            <a:r>
              <a:rPr lang="it-IT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Italy</a:t>
            </a: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magine 3" descr="Immagine che contiene segnale, esterni&#10;&#10;Descrizione generata automaticamente">
            <a:extLst>
              <a:ext uri="{FF2B5EF4-FFF2-40B4-BE49-F238E27FC236}">
                <a16:creationId xmlns:a16="http://schemas.microsoft.com/office/drawing/2014/main" id="{0A1ADFCA-1464-457C-BEA1-DA0A873B0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48" y="4193455"/>
            <a:ext cx="1365504" cy="136550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64D623B-60E4-4327-B0E0-544BDA337DC8}"/>
              </a:ext>
            </a:extLst>
          </p:cNvPr>
          <p:cNvSpPr/>
          <p:nvPr/>
        </p:nvSpPr>
        <p:spPr>
          <a:xfrm>
            <a:off x="590548" y="5658981"/>
            <a:ext cx="1101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15th Mediterranean Conference on Medical and Biological Engineering and Computing</a:t>
            </a:r>
          </a:p>
          <a:p>
            <a:pPr algn="ctr"/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September 26-28, 2019, Coimbra, Portugal</a:t>
            </a:r>
            <a:endParaRPr lang="en-US" sz="2200" dirty="0"/>
          </a:p>
        </p:txBody>
      </p:sp>
      <p:sp>
        <p:nvSpPr>
          <p:cNvPr id="13" name="Segnaposto piè di pagina 3">
            <a:extLst>
              <a:ext uri="{FF2B5EF4-FFF2-40B4-BE49-F238E27FC236}">
                <a16:creationId xmlns:a16="http://schemas.microsoft.com/office/drawing/2014/main" id="{91EDAE99-BD6F-43F9-91EB-601771C4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448800" cy="365126"/>
          </a:xfrm>
        </p:spPr>
        <p:txBody>
          <a:bodyPr/>
          <a:lstStyle/>
          <a:p>
            <a:r>
              <a:rPr lang="it-IT" dirty="0"/>
              <a:t>S. Scarsoglio, L. Ridolfi, A. </a:t>
            </a:r>
            <a:r>
              <a:rPr lang="it-IT" dirty="0" err="1"/>
              <a:t>Saglietto</a:t>
            </a:r>
            <a:r>
              <a:rPr lang="it-IT" dirty="0"/>
              <a:t>, M. Anselmino</a:t>
            </a:r>
          </a:p>
        </p:txBody>
      </p:sp>
    </p:spTree>
    <p:extLst>
      <p:ext uri="{BB962C8B-B14F-4D97-AF65-F5344CB8AC3E}">
        <p14:creationId xmlns:p14="http://schemas.microsoft.com/office/powerpoint/2010/main" val="464221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C7E013-C5DD-4818-8DA6-7D013D0A1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L. Ridolfi, A. Saglietto, M. Anselmino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1CECF5-B62F-41A4-9E4D-F324552C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9B1E2B-C0F6-4EB3-9A75-1247E32CC964}"/>
              </a:ext>
            </a:extLst>
          </p:cNvPr>
          <p:cNvSpPr txBox="1"/>
          <p:nvPr/>
        </p:nvSpPr>
        <p:spPr>
          <a:xfrm>
            <a:off x="1" y="361497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Discussion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Conclusions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AE7840-C55D-4063-AF3B-14FD25C6279F}"/>
              </a:ext>
            </a:extLst>
          </p:cNvPr>
          <p:cNvSpPr txBox="1"/>
          <p:nvPr/>
        </p:nvSpPr>
        <p:spPr>
          <a:xfrm>
            <a:off x="404198" y="1211194"/>
            <a:ext cx="113836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impact of AF on cerebral microcirculation is a </a:t>
            </a:r>
            <a:r>
              <a:rPr lang="en-US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potential mechanism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into the genesis of </a:t>
            </a:r>
            <a:r>
              <a:rPr lang="en-US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AF-related cognitive impairment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→ Potential damage either due to </a:t>
            </a:r>
            <a:r>
              <a:rPr lang="en-US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hypoperfusions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(e.g., altered brain oxygenation) or </a:t>
            </a:r>
            <a:r>
              <a:rPr lang="en-US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hypertensive events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(e.g., hemorrhagic episodes);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Percentile and crossing time analyses evidence the </a:t>
            </a:r>
            <a:r>
              <a:rPr lang="en-US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emergence of critical events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Alteration of the cerebral hemodynamic patterns;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Loss of the signal periodicity;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Higher recurrence of extreme values;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Critical events occur in the </a:t>
            </a:r>
            <a:r>
              <a:rPr lang="en-US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distal/capillary districts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US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increase with HR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→ no optimal HR target;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Strict rate control strategy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(50&lt;HR&lt;70 bpm) could be beneficial in terms of cognitive 	outcomes in patients with permanent AF.</a:t>
            </a:r>
          </a:p>
          <a:p>
            <a:pPr algn="just">
              <a:buClr>
                <a:srgbClr val="C00000"/>
              </a:buClr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Compagnia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di San Paolo is acknowledged for funding the present work within the Project CSTO160444 "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Cerebral hemodynamics during atrial fibrillation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".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21508AF4-C12D-4087-ACC4-1AC424B0C3F5}"/>
              </a:ext>
            </a:extLst>
          </p:cNvPr>
          <p:cNvGrpSpPr/>
          <p:nvPr/>
        </p:nvGrpSpPr>
        <p:grpSpPr>
          <a:xfrm rot="16200000">
            <a:off x="864040" y="4478231"/>
            <a:ext cx="251870" cy="572758"/>
            <a:chOff x="1978466" y="3639108"/>
            <a:chExt cx="294173" cy="245144"/>
          </a:xfrm>
          <a:solidFill>
            <a:srgbClr val="C00000"/>
          </a:solidFill>
        </p:grpSpPr>
        <p:sp>
          <p:nvSpPr>
            <p:cNvPr id="9" name="Freccia a destra 8">
              <a:extLst>
                <a:ext uri="{FF2B5EF4-FFF2-40B4-BE49-F238E27FC236}">
                  <a16:creationId xmlns:a16="http://schemas.microsoft.com/office/drawing/2014/main" id="{CF11E6F1-1A12-44C9-8620-FD0683CDB10F}"/>
                </a:ext>
              </a:extLst>
            </p:cNvPr>
            <p:cNvSpPr/>
            <p:nvPr/>
          </p:nvSpPr>
          <p:spPr>
            <a:xfrm rot="5400000">
              <a:off x="2002981" y="3614593"/>
              <a:ext cx="245144" cy="29417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ccia a destra 18">
              <a:extLst>
                <a:ext uri="{FF2B5EF4-FFF2-40B4-BE49-F238E27FC236}">
                  <a16:creationId xmlns:a16="http://schemas.microsoft.com/office/drawing/2014/main" id="{2A621723-FDDA-4542-82FD-26EABDEE26C5}"/>
                </a:ext>
              </a:extLst>
            </p:cNvPr>
            <p:cNvSpPr/>
            <p:nvPr/>
          </p:nvSpPr>
          <p:spPr>
            <a:xfrm>
              <a:off x="2037302" y="3639108"/>
              <a:ext cx="176503" cy="17160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dirty="0">
                <a:latin typeface="Helvetica" panose="020B0604020202020204" pitchFamily="34" charset="0"/>
                <a:ea typeface="CMU Serif" panose="02000603000000000000" pitchFamily="2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05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587C449-00C9-4D65-9815-D34ED87A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L. Ridolfi, A. Saglietto, M. Anselmino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C75D66-BBB1-45E3-8EDE-EAFE183A3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37CBA2E-0D01-4110-939C-D2A331B47DAC}"/>
              </a:ext>
            </a:extLst>
          </p:cNvPr>
          <p:cNvSpPr txBox="1"/>
          <p:nvPr/>
        </p:nvSpPr>
        <p:spPr>
          <a:xfrm>
            <a:off x="1" y="361497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Background &amp; State of the Art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9ECD2AE-EFC8-43F0-A187-F3C8D84FD43D}"/>
              </a:ext>
            </a:extLst>
          </p:cNvPr>
          <p:cNvSpPr txBox="1"/>
          <p:nvPr/>
        </p:nvSpPr>
        <p:spPr>
          <a:xfrm>
            <a:off x="318579" y="1191566"/>
            <a:ext cx="7006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Atrial</a:t>
            </a:r>
            <a:r>
              <a:rPr lang="it-IT" sz="20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fibrillation</a:t>
            </a:r>
            <a:r>
              <a:rPr lang="it-IT" sz="20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(AF)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Common arrhythmia: irregular and faster beat;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33.5 million people worldwide in 2010 (to be doubled in 40 years);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Disabling symptoms and reduced quality of life;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$ 6.65 billion/year in the USA (2006);</a:t>
            </a:r>
            <a:endParaRPr lang="it-I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BE1CDE2-1E3E-4FE5-8DBB-3116507ACA77}"/>
              </a:ext>
            </a:extLst>
          </p:cNvPr>
          <p:cNvSpPr txBox="1"/>
          <p:nvPr/>
        </p:nvSpPr>
        <p:spPr>
          <a:xfrm>
            <a:off x="318578" y="3237971"/>
            <a:ext cx="7387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Dementia</a:t>
            </a:r>
            <a:endParaRPr lang="it-IT" sz="20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Neurological degeneration: loss of memory, socio-cognitive alterations;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81 million people worldwide in 2040;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Healthcare burden: 2 trillion $ worldwide (2030);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Common risk factors with AF (e.g., age, genetics);</a:t>
            </a:r>
            <a:endParaRPr lang="it-I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911CA49-849B-497A-9481-35901F752600}"/>
              </a:ext>
            </a:extLst>
          </p:cNvPr>
          <p:cNvSpPr txBox="1"/>
          <p:nvPr/>
        </p:nvSpPr>
        <p:spPr>
          <a:xfrm>
            <a:off x="318579" y="5364371"/>
            <a:ext cx="11112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Recent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independent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association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between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it-IT" sz="2000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dementia</a:t>
            </a:r>
            <a:r>
              <a:rPr lang="it-IT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just">
              <a:buClr>
                <a:srgbClr val="C00000"/>
              </a:buClr>
            </a:pP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	  </a:t>
            </a: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Potential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hemodynamic</a:t>
            </a:r>
            <a:r>
              <a:rPr lang="it-IT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mechanisms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microembolisms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altered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cerebral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blood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flow, 	  </a:t>
            </a: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hypoperfusion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microbleeds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8408255D-B538-42A9-8EAA-3E6B342B97E1}"/>
              </a:ext>
            </a:extLst>
          </p:cNvPr>
          <p:cNvGrpSpPr/>
          <p:nvPr/>
        </p:nvGrpSpPr>
        <p:grpSpPr>
          <a:xfrm rot="16200000">
            <a:off x="930715" y="5592656"/>
            <a:ext cx="251870" cy="572758"/>
            <a:chOff x="1978466" y="3639108"/>
            <a:chExt cx="294173" cy="245144"/>
          </a:xfrm>
          <a:solidFill>
            <a:srgbClr val="C00000"/>
          </a:solidFill>
        </p:grpSpPr>
        <p:sp>
          <p:nvSpPr>
            <p:cNvPr id="11" name="Freccia a destra 10">
              <a:extLst>
                <a:ext uri="{FF2B5EF4-FFF2-40B4-BE49-F238E27FC236}">
                  <a16:creationId xmlns:a16="http://schemas.microsoft.com/office/drawing/2014/main" id="{634715D7-8CE3-492B-B5B0-E1F63016641D}"/>
                </a:ext>
              </a:extLst>
            </p:cNvPr>
            <p:cNvSpPr/>
            <p:nvPr/>
          </p:nvSpPr>
          <p:spPr>
            <a:xfrm rot="5400000">
              <a:off x="2002981" y="3614593"/>
              <a:ext cx="245144" cy="29417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ccia a destra 18">
              <a:extLst>
                <a:ext uri="{FF2B5EF4-FFF2-40B4-BE49-F238E27FC236}">
                  <a16:creationId xmlns:a16="http://schemas.microsoft.com/office/drawing/2014/main" id="{6B89D8A8-C6F8-4960-BF66-D5ABA874A98C}"/>
                </a:ext>
              </a:extLst>
            </p:cNvPr>
            <p:cNvSpPr/>
            <p:nvPr/>
          </p:nvSpPr>
          <p:spPr>
            <a:xfrm>
              <a:off x="2037302" y="3639108"/>
              <a:ext cx="176503" cy="17160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dirty="0">
                <a:latin typeface="Helvetica" panose="020B0604020202020204" pitchFamily="34" charset="0"/>
                <a:ea typeface="CMU Serif" panose="02000603000000000000" pitchFamily="2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4" name="Immagine 13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7E3B4767-0739-4DE8-99F2-2C4D80ECD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534" y="1251662"/>
            <a:ext cx="2676620" cy="181879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9EFDA6D-5073-4B66-83AC-33F6F24F2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534" y="3223963"/>
            <a:ext cx="2660047" cy="19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2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8069A96-0F6D-4635-9BE4-6E98B9DC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L. Ridolfi, A. Saglietto, M. Anselmino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6CED586-F6B5-4E12-B3D9-F419C05E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A76218-E197-44B6-BF0C-01A43A27EB95}"/>
              </a:ext>
            </a:extLst>
          </p:cNvPr>
          <p:cNvSpPr txBox="1"/>
          <p:nvPr/>
        </p:nvSpPr>
        <p:spPr>
          <a:xfrm>
            <a:off x="1" y="361497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Background &amp; State of the Art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6C356DF-DE30-4AAA-AA57-6AB93BCFBF27}"/>
              </a:ext>
            </a:extLst>
          </p:cNvPr>
          <p:cNvSpPr txBox="1"/>
          <p:nvPr/>
        </p:nvSpPr>
        <p:spPr>
          <a:xfrm>
            <a:off x="7881785" y="1274928"/>
            <a:ext cx="38625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it-IT" sz="20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Open </a:t>
            </a:r>
            <a:r>
              <a:rPr lang="it-IT" sz="2000" b="1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questions</a:t>
            </a:r>
            <a:endParaRPr lang="it-IT" sz="20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Linking mechanisms between AF and dementia;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Consequences of AF rate/rhythm control on cognitive decline;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Lacking clinical measures in the cerebral microcirculation.</a:t>
            </a:r>
            <a:endParaRPr lang="it-I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7BA320-9778-4C14-85D8-FCA427D1FC2F}"/>
              </a:ext>
            </a:extLst>
          </p:cNvPr>
          <p:cNvSpPr txBox="1"/>
          <p:nvPr/>
        </p:nvSpPr>
        <p:spPr>
          <a:xfrm>
            <a:off x="593622" y="4425560"/>
            <a:ext cx="48832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it-IT" sz="2000" b="1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Modeling</a:t>
            </a:r>
            <a:r>
              <a:rPr lang="it-IT" sz="20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approach</a:t>
            </a:r>
            <a:r>
              <a:rPr lang="it-IT" sz="20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for the </a:t>
            </a:r>
            <a:r>
              <a:rPr lang="it-IT" sz="2000" b="1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cerebral</a:t>
            </a:r>
            <a:r>
              <a:rPr lang="it-IT" sz="20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hemodynamics</a:t>
            </a:r>
            <a:r>
              <a:rPr lang="it-IT" sz="20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during</a:t>
            </a:r>
            <a:r>
              <a:rPr lang="it-IT" sz="20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AF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i="1" dirty="0">
                <a:latin typeface="Helvetica" panose="020B0604020202020204" pitchFamily="34" charset="0"/>
                <a:cs typeface="Helvetica" panose="020B0604020202020204" pitchFamily="34" charset="0"/>
              </a:rPr>
              <a:t>Anselmino et al., Sci. Rep., 2016 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i="1" dirty="0">
                <a:latin typeface="Helvetica" panose="020B0604020202020204" pitchFamily="34" charset="0"/>
                <a:cs typeface="Helvetica" panose="020B0604020202020204" pitchFamily="34" charset="0"/>
              </a:rPr>
              <a:t>Scarsoglio et al., J. R. </a:t>
            </a:r>
            <a:r>
              <a:rPr lang="it-IT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Soc</a:t>
            </a:r>
            <a:r>
              <a:rPr lang="it-IT" i="1" dirty="0">
                <a:latin typeface="Helvetica" panose="020B0604020202020204" pitchFamily="34" charset="0"/>
                <a:cs typeface="Helvetica" panose="020B0604020202020204" pitchFamily="34" charset="0"/>
              </a:rPr>
              <a:t>. Interface, 2017 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i="1" dirty="0">
                <a:latin typeface="Helvetica" panose="020B0604020202020204" pitchFamily="34" charset="0"/>
                <a:cs typeface="Helvetica" panose="020B0604020202020204" pitchFamily="34" charset="0"/>
              </a:rPr>
              <a:t>Scarsoglio et al., Chaos, 2017 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Saglietto</a:t>
            </a:r>
            <a:r>
              <a:rPr lang="it-IT" i="1" dirty="0">
                <a:latin typeface="Helvetica" panose="020B0604020202020204" pitchFamily="34" charset="0"/>
                <a:cs typeface="Helvetica" panose="020B0604020202020204" pitchFamily="34" charset="0"/>
              </a:rPr>
              <a:t> et al., Sci. Rep., 2019</a:t>
            </a:r>
            <a:endParaRPr lang="it-IT" sz="2000" i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46E62FB3-1666-49B0-B2BA-911DCEA6B07C}"/>
              </a:ext>
            </a:extLst>
          </p:cNvPr>
          <p:cNvGrpSpPr/>
          <p:nvPr/>
        </p:nvGrpSpPr>
        <p:grpSpPr>
          <a:xfrm rot="16200000">
            <a:off x="6536789" y="4947421"/>
            <a:ext cx="479877" cy="772156"/>
            <a:chOff x="1978466" y="3639108"/>
            <a:chExt cx="294173" cy="245144"/>
          </a:xfrm>
          <a:solidFill>
            <a:srgbClr val="C00000"/>
          </a:solidFill>
        </p:grpSpPr>
        <p:sp>
          <p:nvSpPr>
            <p:cNvPr id="10" name="Freccia a destra 9">
              <a:extLst>
                <a:ext uri="{FF2B5EF4-FFF2-40B4-BE49-F238E27FC236}">
                  <a16:creationId xmlns:a16="http://schemas.microsoft.com/office/drawing/2014/main" id="{A5B79FE1-CA82-4CA2-A829-0709948714ED}"/>
                </a:ext>
              </a:extLst>
            </p:cNvPr>
            <p:cNvSpPr/>
            <p:nvPr/>
          </p:nvSpPr>
          <p:spPr>
            <a:xfrm rot="5400000">
              <a:off x="2002981" y="3614593"/>
              <a:ext cx="245144" cy="29417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ccia a destra 18">
              <a:extLst>
                <a:ext uri="{FF2B5EF4-FFF2-40B4-BE49-F238E27FC236}">
                  <a16:creationId xmlns:a16="http://schemas.microsoft.com/office/drawing/2014/main" id="{A95DC0E0-C981-4C5C-8895-4A93E5B31A82}"/>
                </a:ext>
              </a:extLst>
            </p:cNvPr>
            <p:cNvSpPr/>
            <p:nvPr/>
          </p:nvSpPr>
          <p:spPr>
            <a:xfrm>
              <a:off x="2037302" y="3639108"/>
              <a:ext cx="176503" cy="17160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dirty="0">
                <a:latin typeface="Helvetica" panose="020B0604020202020204" pitchFamily="34" charset="0"/>
                <a:ea typeface="CMU Serif" panose="02000603000000000000" pitchFamily="2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B8664D32-DF84-456D-BDB9-C1CE94043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1135299"/>
            <a:ext cx="7472515" cy="305740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2476B5D-0F4F-4A0B-BE36-1B41EAACC9CF}"/>
              </a:ext>
            </a:extLst>
          </p:cNvPr>
          <p:cNvSpPr txBox="1"/>
          <p:nvPr/>
        </p:nvSpPr>
        <p:spPr>
          <a:xfrm>
            <a:off x="7639051" y="4979557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it-IT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Impact of </a:t>
            </a:r>
            <a:r>
              <a:rPr lang="it-IT" sz="2000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heart</a:t>
            </a:r>
            <a:r>
              <a:rPr lang="it-IT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rate (HR) on the </a:t>
            </a:r>
            <a:r>
              <a:rPr lang="it-IT" sz="2000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cerebral</a:t>
            </a:r>
            <a:r>
              <a:rPr lang="it-IT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hemodynamics</a:t>
            </a:r>
            <a:r>
              <a:rPr lang="it-IT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during</a:t>
            </a:r>
            <a:r>
              <a:rPr lang="it-IT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AF </a:t>
            </a:r>
          </a:p>
        </p:txBody>
      </p:sp>
    </p:spTree>
    <p:extLst>
      <p:ext uri="{BB962C8B-B14F-4D97-AF65-F5344CB8AC3E}">
        <p14:creationId xmlns:p14="http://schemas.microsoft.com/office/powerpoint/2010/main" val="277894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6C1F4F1F-9F16-4B1A-B2FC-3804A70BA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8" y="992884"/>
            <a:ext cx="10943024" cy="4253426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FEC46F5-D81D-42F4-B4EC-C40C8A74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L. Ridolfi, A. Saglietto, M. Anselmino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6B6B5D-9CA1-4E49-B66C-3EDED639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B7EB49-D8E0-4567-AFDE-CA4754369AE0}"/>
              </a:ext>
            </a:extLst>
          </p:cNvPr>
          <p:cNvSpPr txBox="1"/>
          <p:nvPr/>
        </p:nvSpPr>
        <p:spPr>
          <a:xfrm>
            <a:off x="1" y="361497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Methods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computational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algorithm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0E96850-6186-44EC-B69E-10A5676A4745}"/>
              </a:ext>
            </a:extLst>
          </p:cNvPr>
          <p:cNvSpPr txBox="1"/>
          <p:nvPr/>
        </p:nvSpPr>
        <p:spPr>
          <a:xfrm>
            <a:off x="2064467" y="5121811"/>
            <a:ext cx="8063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Stochastic RR beating extraction and validated lumped modeling;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Mean HR = 50, 70, 90, 110, 130 bpm;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NSR (normal sinus rhythm, blue) and AF (red);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5000 cardiac cycles (RR beats) simulated for each configuration.</a:t>
            </a:r>
            <a:endParaRPr lang="it-I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7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68418F-991A-4B41-8961-57CFB32D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L. Ridolfi, A. Saglietto, M. Anselmino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880C29E-CB01-4763-B6A7-91F022D4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74D0A1-A643-4BFE-8F39-97D94E47D43B}"/>
              </a:ext>
            </a:extLst>
          </p:cNvPr>
          <p:cNvSpPr txBox="1"/>
          <p:nvPr/>
        </p:nvSpPr>
        <p:spPr>
          <a:xfrm>
            <a:off x="1" y="361497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Methods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RR building and lumped modeling features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2D673BB-10F6-4490-8F7B-6A0E0DAAD692}"/>
              </a:ext>
            </a:extLst>
          </p:cNvPr>
          <p:cNvSpPr txBox="1"/>
          <p:nvPr/>
        </p:nvSpPr>
        <p:spPr>
          <a:xfrm>
            <a:off x="1371600" y="1168339"/>
            <a:ext cx="9448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Artificially extracted beating RR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reproducing in vivo ECG</a:t>
            </a:r>
          </a:p>
          <a:p>
            <a:pPr algn="just">
              <a:buClr>
                <a:srgbClr val="C00000"/>
              </a:buClr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→ higher variability and reduced correlation in AF;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Lumped modeling at glance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Fluid dynamics variables: pressure P, volume V, flow rate Q;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Network of resistances → 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viscosity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compliances → 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elasticity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inductances → 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inertia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Governing equations for each region:</a:t>
            </a:r>
          </a:p>
          <a:p>
            <a:pPr marL="1257300" lvl="2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Continuity equation</a:t>
            </a:r>
          </a:p>
          <a:p>
            <a:pPr marL="1257300" lvl="2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Momentum equation</a:t>
            </a:r>
          </a:p>
          <a:p>
            <a:pPr marL="1257300" lvl="2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Constitutive relation between P and V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Baroreceptor, autoregulation, and CO</a:t>
            </a:r>
            <a:r>
              <a:rPr lang="en-US" sz="20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reactivity mechanisms;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Focus on the </a:t>
            </a:r>
            <a:r>
              <a:rPr lang="it-IT" sz="2000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proximal</a:t>
            </a:r>
            <a:r>
              <a:rPr lang="it-IT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-to-</a:t>
            </a:r>
            <a:r>
              <a:rPr lang="it-IT" sz="2000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distal</a:t>
            </a:r>
            <a:r>
              <a:rPr lang="it-IT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pathway 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left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side):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Large </a:t>
            </a: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arteries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it-IT" sz="2000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it-IT" sz="2000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MCA,left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Q</a:t>
            </a:r>
            <a:r>
              <a:rPr lang="it-IT" sz="2000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ICA,left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Q</a:t>
            </a:r>
            <a:r>
              <a:rPr lang="it-IT" sz="2000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MCA,left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);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Distal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arteries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it-IT" sz="2000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dm,left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Q</a:t>
            </a:r>
            <a:r>
              <a:rPr lang="it-IT" sz="2000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dm,left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);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Capillary-venous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circulation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(P</a:t>
            </a:r>
            <a:r>
              <a:rPr lang="it-IT" sz="20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Q</a:t>
            </a:r>
            <a:r>
              <a:rPr lang="it-IT" sz="2000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pv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</a:p>
        </p:txBody>
      </p:sp>
      <p:pic>
        <p:nvPicPr>
          <p:cNvPr id="11" name="Immagine 10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2236E005-449B-4D53-9A94-03317837A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" b="4247"/>
          <a:stretch/>
        </p:blipFill>
        <p:spPr>
          <a:xfrm>
            <a:off x="908913" y="1118172"/>
            <a:ext cx="10374173" cy="396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0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068EA4-0E9F-4ABA-BCFD-E874F524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L. Ridolfi, A. Saglietto, M. Anselmino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808454-C391-407B-87C4-EE97BD68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03287B-E40F-435D-B409-CAC1C8660007}"/>
              </a:ext>
            </a:extLst>
          </p:cNvPr>
          <p:cNvSpPr txBox="1"/>
          <p:nvPr/>
        </p:nvSpPr>
        <p:spPr>
          <a:xfrm>
            <a:off x="1" y="361497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Methods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percentile and crossing time analyses</a:t>
            </a:r>
          </a:p>
        </p:txBody>
      </p:sp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956494FD-963E-4486-B584-663290802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31"/>
          <a:stretch/>
        </p:blipFill>
        <p:spPr>
          <a:xfrm>
            <a:off x="146744" y="999751"/>
            <a:ext cx="7217922" cy="271065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242A069-8C40-4390-BEB2-F965304A4148}"/>
              </a:ext>
            </a:extLst>
          </p:cNvPr>
          <p:cNvSpPr txBox="1"/>
          <p:nvPr/>
        </p:nvSpPr>
        <p:spPr>
          <a:xfrm>
            <a:off x="7439025" y="1340854"/>
            <a:ext cx="44767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Percentile analysis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: to which AF percentiles the values individuated by 5</a:t>
            </a:r>
            <a:r>
              <a:rPr lang="en-US" sz="20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and 95</a:t>
            </a:r>
            <a:r>
              <a:rPr lang="en-US" sz="20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percentiles in NSR correspond      How AF modifies the probability of extreme events.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ADCE17D-6FC9-41B5-976F-D56433E02DD0}"/>
              </a:ext>
            </a:extLst>
          </p:cNvPr>
          <p:cNvSpPr txBox="1"/>
          <p:nvPr/>
        </p:nvSpPr>
        <p:spPr>
          <a:xfrm>
            <a:off x="7439025" y="4143435"/>
            <a:ext cx="44767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Crossing time </a:t>
            </a:r>
            <a:r>
              <a:rPr lang="en-US" sz="2000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2000" baseline="-25000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: temporal interval consecutively spent above or below the threshold individuated by the mean value in NSR       How AF influences the excursions.</a:t>
            </a:r>
            <a:endParaRPr lang="it-I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Immagine 8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18F37FD0-34CF-46B6-A9D2-2F5B638C3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1"/>
          <a:stretch/>
        </p:blipFill>
        <p:spPr>
          <a:xfrm>
            <a:off x="146744" y="3758705"/>
            <a:ext cx="7217922" cy="2710652"/>
          </a:xfrm>
          <a:prstGeom prst="rect">
            <a:avLst/>
          </a:prstGeo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F45D49D9-3E58-474D-AB35-9D3D4F52A286}"/>
              </a:ext>
            </a:extLst>
          </p:cNvPr>
          <p:cNvGrpSpPr/>
          <p:nvPr/>
        </p:nvGrpSpPr>
        <p:grpSpPr>
          <a:xfrm rot="16200000">
            <a:off x="10978672" y="5046201"/>
            <a:ext cx="192110" cy="424805"/>
            <a:chOff x="1978466" y="3639108"/>
            <a:chExt cx="294173" cy="245144"/>
          </a:xfrm>
          <a:solidFill>
            <a:srgbClr val="C00000"/>
          </a:solidFill>
        </p:grpSpPr>
        <p:sp>
          <p:nvSpPr>
            <p:cNvPr id="14" name="Freccia a destra 13">
              <a:extLst>
                <a:ext uri="{FF2B5EF4-FFF2-40B4-BE49-F238E27FC236}">
                  <a16:creationId xmlns:a16="http://schemas.microsoft.com/office/drawing/2014/main" id="{45F49AFC-6342-4BAA-A698-D7CEFE869A61}"/>
                </a:ext>
              </a:extLst>
            </p:cNvPr>
            <p:cNvSpPr/>
            <p:nvPr/>
          </p:nvSpPr>
          <p:spPr>
            <a:xfrm rot="5400000">
              <a:off x="2002981" y="3614593"/>
              <a:ext cx="245144" cy="29417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ccia a destra 18">
              <a:extLst>
                <a:ext uri="{FF2B5EF4-FFF2-40B4-BE49-F238E27FC236}">
                  <a16:creationId xmlns:a16="http://schemas.microsoft.com/office/drawing/2014/main" id="{A0CE7144-A3C3-40FF-949B-6912B1D12EA4}"/>
                </a:ext>
              </a:extLst>
            </p:cNvPr>
            <p:cNvSpPr/>
            <p:nvPr/>
          </p:nvSpPr>
          <p:spPr>
            <a:xfrm>
              <a:off x="2037302" y="3639108"/>
              <a:ext cx="176503" cy="17160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dirty="0">
                <a:latin typeface="Helvetica" panose="020B0604020202020204" pitchFamily="34" charset="0"/>
                <a:ea typeface="CMU Serif" panose="02000603000000000000" pitchFamily="2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CD8D6EDB-5160-433F-9762-C5CE0B90C651}"/>
              </a:ext>
            </a:extLst>
          </p:cNvPr>
          <p:cNvGrpSpPr/>
          <p:nvPr/>
        </p:nvGrpSpPr>
        <p:grpSpPr>
          <a:xfrm rot="16200000">
            <a:off x="9397520" y="2255445"/>
            <a:ext cx="192110" cy="424805"/>
            <a:chOff x="1978466" y="3639108"/>
            <a:chExt cx="294173" cy="245144"/>
          </a:xfrm>
          <a:solidFill>
            <a:srgbClr val="C00000"/>
          </a:solidFill>
        </p:grpSpPr>
        <p:sp>
          <p:nvSpPr>
            <p:cNvPr id="20" name="Freccia a destra 19">
              <a:extLst>
                <a:ext uri="{FF2B5EF4-FFF2-40B4-BE49-F238E27FC236}">
                  <a16:creationId xmlns:a16="http://schemas.microsoft.com/office/drawing/2014/main" id="{395735DB-8618-423E-A6DD-247D31EEA7AB}"/>
                </a:ext>
              </a:extLst>
            </p:cNvPr>
            <p:cNvSpPr/>
            <p:nvPr/>
          </p:nvSpPr>
          <p:spPr>
            <a:xfrm rot="5400000">
              <a:off x="2002981" y="3614593"/>
              <a:ext cx="245144" cy="29417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ccia a destra 18">
              <a:extLst>
                <a:ext uri="{FF2B5EF4-FFF2-40B4-BE49-F238E27FC236}">
                  <a16:creationId xmlns:a16="http://schemas.microsoft.com/office/drawing/2014/main" id="{4B8E8E09-90E0-49F2-9247-6E43C3094CC5}"/>
                </a:ext>
              </a:extLst>
            </p:cNvPr>
            <p:cNvSpPr/>
            <p:nvPr/>
          </p:nvSpPr>
          <p:spPr>
            <a:xfrm>
              <a:off x="2037302" y="3639108"/>
              <a:ext cx="176503" cy="17160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dirty="0">
                <a:latin typeface="Helvetica" panose="020B0604020202020204" pitchFamily="34" charset="0"/>
                <a:ea typeface="CMU Serif" panose="02000603000000000000" pitchFamily="2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4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C7E013-C5DD-4818-8DA6-7D013D0A1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L. Ridolfi, A. Saglietto, M. Anselmino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1CECF5-B62F-41A4-9E4D-F324552C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9B1E2B-C0F6-4EB3-9A75-1247E32CC964}"/>
              </a:ext>
            </a:extLst>
          </p:cNvPr>
          <p:cNvSpPr txBox="1"/>
          <p:nvPr/>
        </p:nvSpPr>
        <p:spPr>
          <a:xfrm>
            <a:off x="1" y="361497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proximal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-to-</a:t>
            </a:r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distal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pathway 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552E3BE-8649-4C0F-8C3D-F2EDE69A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28" y="1126125"/>
            <a:ext cx="9761143" cy="4320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717CDD3-259E-4BD3-B47F-A78CEC029784}"/>
              </a:ext>
            </a:extLst>
          </p:cNvPr>
          <p:cNvSpPr txBox="1"/>
          <p:nvPr/>
        </p:nvSpPr>
        <p:spPr>
          <a:xfrm>
            <a:off x="1098358" y="5664078"/>
            <a:ext cx="9995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At fixed HR (here 70 bpm) and compared to NSR, AF triggers a </a:t>
            </a:r>
            <a:r>
              <a:rPr lang="en-US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higher variability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of the cerebral hemodynamic variables, increasingly proceeding towards the distal circulation.</a:t>
            </a:r>
          </a:p>
        </p:txBody>
      </p:sp>
    </p:spTree>
    <p:extLst>
      <p:ext uri="{BB962C8B-B14F-4D97-AF65-F5344CB8AC3E}">
        <p14:creationId xmlns:p14="http://schemas.microsoft.com/office/powerpoint/2010/main" val="74059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C7E013-C5DD-4818-8DA6-7D013D0A1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L. Ridolfi, A. Saglietto, M. Anselmino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1CECF5-B62F-41A4-9E4D-F324552C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9B1E2B-C0F6-4EB3-9A75-1247E32CC964}"/>
              </a:ext>
            </a:extLst>
          </p:cNvPr>
          <p:cNvSpPr txBox="1"/>
          <p:nvPr/>
        </p:nvSpPr>
        <p:spPr>
          <a:xfrm>
            <a:off x="1" y="361497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percentile </a:t>
            </a:r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analysis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C791D9B-9F8E-4BC4-8D3D-A2F60D19E532}"/>
              </a:ext>
            </a:extLst>
          </p:cNvPr>
          <p:cNvSpPr txBox="1"/>
          <p:nvPr/>
        </p:nvSpPr>
        <p:spPr>
          <a:xfrm>
            <a:off x="526256" y="5431046"/>
            <a:ext cx="1113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higher variability during AF promotes </a:t>
            </a:r>
            <a:r>
              <a:rPr lang="en-US" sz="2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extreme hemodynamic events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of (a) reduced blood flow and (b) excessive pressure in the distal and capillary cerebral circulation, which increase with HR.</a:t>
            </a:r>
            <a:endParaRPr lang="it-I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Immagine 8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6C767414-26A7-43CC-9F2E-50E5857A8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56" y="1273349"/>
            <a:ext cx="10169687" cy="386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6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C7E013-C5DD-4818-8DA6-7D013D0A1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L. Ridolfi, A. Saglietto, M. Anselmino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1CECF5-B62F-41A4-9E4D-F324552C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9B1E2B-C0F6-4EB3-9A75-1247E32CC964}"/>
              </a:ext>
            </a:extLst>
          </p:cNvPr>
          <p:cNvSpPr txBox="1"/>
          <p:nvPr/>
        </p:nvSpPr>
        <p:spPr>
          <a:xfrm>
            <a:off x="1" y="361497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crossing time </a:t>
            </a:r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evaluation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2A170032-8422-4479-ADEF-04CD13F28A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" b="49710"/>
          <a:stretch/>
        </p:blipFill>
        <p:spPr>
          <a:xfrm>
            <a:off x="28575" y="982432"/>
            <a:ext cx="7249530" cy="2714625"/>
          </a:xfrm>
          <a:prstGeom prst="rect">
            <a:avLst/>
          </a:prstGeom>
        </p:spPr>
      </p:pic>
      <p:pic>
        <p:nvPicPr>
          <p:cNvPr id="7" name="Immagine 6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6520F6F6-BFA6-4B8F-AAF5-BB18470C9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79"/>
          <a:stretch/>
        </p:blipFill>
        <p:spPr>
          <a:xfrm>
            <a:off x="28575" y="3742090"/>
            <a:ext cx="7249530" cy="269082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2EFB8F9-9FCA-4EA3-9737-6DE31FE78CC2}"/>
              </a:ext>
            </a:extLst>
          </p:cNvPr>
          <p:cNvSpPr txBox="1"/>
          <p:nvPr/>
        </p:nvSpPr>
        <p:spPr>
          <a:xfrm>
            <a:off x="7448549" y="1570926"/>
            <a:ext cx="4524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ratio of the mean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2000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cr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in AF to the mean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2000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cr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in NSR: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↑ from proximal to distal circulation;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↑ with HR in the distal region. </a:t>
            </a:r>
            <a:endParaRPr lang="it-I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9F056A6-1F10-4EA5-8A29-E159ED97B3A3}"/>
              </a:ext>
            </a:extLst>
          </p:cNvPr>
          <p:cNvSpPr txBox="1"/>
          <p:nvPr/>
        </p:nvSpPr>
        <p:spPr>
          <a:xfrm>
            <a:off x="7448549" y="4079081"/>
            <a:ext cx="4524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PDFs of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2000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cr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in AF: pronounced right tails and asymmetric shape, more evident for higher HR.</a:t>
            </a:r>
          </a:p>
          <a:p>
            <a:pPr algn="just">
              <a:buClr>
                <a:srgbClr val="C00000"/>
              </a:buClr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       Alteration of the signal periodicity and temporal patterns.</a:t>
            </a:r>
          </a:p>
          <a:p>
            <a:pPr algn="just">
              <a:buClr>
                <a:srgbClr val="C00000"/>
              </a:buClr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it-I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ED4D7C75-6D32-4A32-8096-33CE6E93B5C4}"/>
              </a:ext>
            </a:extLst>
          </p:cNvPr>
          <p:cNvGrpSpPr/>
          <p:nvPr/>
        </p:nvGrpSpPr>
        <p:grpSpPr>
          <a:xfrm rot="16200000">
            <a:off x="7717299" y="4981357"/>
            <a:ext cx="192110" cy="424805"/>
            <a:chOff x="1978466" y="3639108"/>
            <a:chExt cx="294173" cy="245144"/>
          </a:xfrm>
          <a:solidFill>
            <a:srgbClr val="C00000"/>
          </a:solidFill>
        </p:grpSpPr>
        <p:sp>
          <p:nvSpPr>
            <p:cNvPr id="14" name="Freccia a destra 13">
              <a:extLst>
                <a:ext uri="{FF2B5EF4-FFF2-40B4-BE49-F238E27FC236}">
                  <a16:creationId xmlns:a16="http://schemas.microsoft.com/office/drawing/2014/main" id="{45C0569F-D0BB-4171-8C70-7962BA9EF3AA}"/>
                </a:ext>
              </a:extLst>
            </p:cNvPr>
            <p:cNvSpPr/>
            <p:nvPr/>
          </p:nvSpPr>
          <p:spPr>
            <a:xfrm rot="5400000">
              <a:off x="2002981" y="3614593"/>
              <a:ext cx="245144" cy="29417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ccia a destra 18">
              <a:extLst>
                <a:ext uri="{FF2B5EF4-FFF2-40B4-BE49-F238E27FC236}">
                  <a16:creationId xmlns:a16="http://schemas.microsoft.com/office/drawing/2014/main" id="{F7EF60AC-1300-4A3B-96CC-758DF77EF4A9}"/>
                </a:ext>
              </a:extLst>
            </p:cNvPr>
            <p:cNvSpPr/>
            <p:nvPr/>
          </p:nvSpPr>
          <p:spPr>
            <a:xfrm>
              <a:off x="2037302" y="3639108"/>
              <a:ext cx="176503" cy="17160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dirty="0">
                <a:latin typeface="Helvetica" panose="020B0604020202020204" pitchFamily="34" charset="0"/>
                <a:ea typeface="CMU Serif" panose="02000603000000000000" pitchFamily="2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19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910</Words>
  <Application>Microsoft Office PowerPoint</Application>
  <PresentationFormat>Widescreen</PresentationFormat>
  <Paragraphs>100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Wingdings</vt:lpstr>
      <vt:lpstr>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Scarsoglio</dc:creator>
  <cp:lastModifiedBy>Stefania Scarsoglio</cp:lastModifiedBy>
  <cp:revision>1686</cp:revision>
  <dcterms:created xsi:type="dcterms:W3CDTF">2018-10-09T16:51:24Z</dcterms:created>
  <dcterms:modified xsi:type="dcterms:W3CDTF">2019-09-25T23:16:04Z</dcterms:modified>
</cp:coreProperties>
</file>